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7b53d299e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g27b53d299ea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7b53d299ea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g27b53d299ea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/>
          <p:nvPr/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2F5496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3"/>
          <p:cNvSpPr/>
          <p:nvPr/>
        </p:nvSpPr>
        <p:spPr>
          <a:xfrm flipH="1" rot="10800000">
            <a:off x="-3" y="0"/>
            <a:ext cx="8115306" cy="1590742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20000">
                <a:srgbClr val="4472C4">
                  <a:alpha val="0"/>
                </a:srgbClr>
              </a:gs>
              <a:gs pos="100000">
                <a:srgbClr val="1F3864">
                  <a:alpha val="54901"/>
                </a:srgbClr>
              </a:gs>
            </a:gsLst>
            <a:lin ang="13800001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/>
          <p:nvPr/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rgbClr val="4472C4">
                  <a:alpha val="65882"/>
                </a:srgbClr>
              </a:gs>
              <a:gs pos="100000">
                <a:srgbClr val="000000">
                  <a:alpha val="29803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3"/>
          <p:cNvSpPr/>
          <p:nvPr/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0000">
                <a:srgbClr val="000000">
                  <a:alpha val="0"/>
                </a:srgbClr>
              </a:gs>
              <a:gs pos="99000">
                <a:srgbClr val="1F3864">
                  <a:alpha val="51764"/>
                </a:srgbClr>
              </a:gs>
              <a:gs pos="100000">
                <a:srgbClr val="1F3864">
                  <a:alpha val="51764"/>
                </a:srgbClr>
              </a:gs>
            </a:gsLst>
            <a:lin ang="16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 txBox="1"/>
          <p:nvPr>
            <p:ph type="title"/>
          </p:nvPr>
        </p:nvSpPr>
        <p:spPr>
          <a:xfrm>
            <a:off x="809537" y="278535"/>
            <a:ext cx="9895951" cy="10336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n-US" sz="2400">
                <a:solidFill>
                  <a:schemeClr val="lt1"/>
                </a:solidFill>
              </a:rPr>
              <a:t>Hypertension</a:t>
            </a:r>
            <a:endParaRPr sz="4000">
              <a:solidFill>
                <a:schemeClr val="lt1"/>
              </a:solidFill>
            </a:endParaRPr>
          </a:p>
        </p:txBody>
      </p:sp>
      <p:sp>
        <p:nvSpPr>
          <p:cNvPr id="90" name="Google Shape;90;p13"/>
          <p:cNvSpPr txBox="1"/>
          <p:nvPr>
            <p:ph idx="1" type="body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Hypertension</a:t>
            </a:r>
            <a:endParaRPr sz="2400"/>
          </a:p>
          <a:p>
            <a:pPr indent="-2667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Also known as high blood pressure</a:t>
            </a:r>
            <a:endParaRPr sz="24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Major cause of premature death worldwide</a:t>
            </a:r>
            <a:endParaRPr sz="24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Rarely accompanied by symptoms</a:t>
            </a:r>
            <a:endParaRPr sz="24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Classified by two measurements:</a:t>
            </a:r>
            <a:endParaRPr sz="2400"/>
          </a:p>
          <a:p>
            <a:pPr indent="-266700" lvl="1" marL="685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Systolic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Maximum Pressure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Diastolic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Minimum Pressure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1" name="Google Shape;9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70125" y="2800807"/>
            <a:ext cx="4520300" cy="2998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/>
          <p:nvPr/>
        </p:nvSpPr>
        <p:spPr>
          <a:xfrm>
            <a:off x="0" y="6675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4"/>
          <p:cNvSpPr/>
          <p:nvPr/>
        </p:nvSpPr>
        <p:spPr>
          <a:xfrm flipH="1">
            <a:off x="-3" y="-1"/>
            <a:ext cx="12192000" cy="15906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2F5496"/>
              </a:gs>
            </a:gsLst>
            <a:lin ang="840013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4"/>
          <p:cNvSpPr/>
          <p:nvPr/>
        </p:nvSpPr>
        <p:spPr>
          <a:xfrm flipH="1" rot="10800000">
            <a:off x="-3" y="142"/>
            <a:ext cx="8115300" cy="1590600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20000">
                <a:srgbClr val="4472C4">
                  <a:alpha val="0"/>
                </a:srgbClr>
              </a:gs>
              <a:gs pos="100000">
                <a:srgbClr val="1F3864">
                  <a:alpha val="54901"/>
                </a:srgbClr>
              </a:gs>
            </a:gsLst>
            <a:lin ang="13800146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4"/>
          <p:cNvSpPr/>
          <p:nvPr/>
        </p:nvSpPr>
        <p:spPr>
          <a:xfrm flipH="1">
            <a:off x="8115297" y="-1"/>
            <a:ext cx="4076700" cy="1590600"/>
          </a:xfrm>
          <a:prstGeom prst="rect">
            <a:avLst/>
          </a:prstGeom>
          <a:gradFill>
            <a:gsLst>
              <a:gs pos="0">
                <a:srgbClr val="4472C4">
                  <a:alpha val="65882"/>
                </a:srgbClr>
              </a:gs>
              <a:gs pos="100000">
                <a:srgbClr val="000000">
                  <a:alpha val="29803"/>
                </a:srgbClr>
              </a:gs>
            </a:gsLst>
            <a:lin ang="13199916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4"/>
          <p:cNvSpPr/>
          <p:nvPr/>
        </p:nvSpPr>
        <p:spPr>
          <a:xfrm>
            <a:off x="459350" y="-1"/>
            <a:ext cx="11732700" cy="1597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0000">
                <a:srgbClr val="000000">
                  <a:alpha val="0"/>
                </a:srgbClr>
              </a:gs>
              <a:gs pos="99000">
                <a:srgbClr val="1F3864">
                  <a:alpha val="51764"/>
                </a:srgbClr>
              </a:gs>
              <a:gs pos="100000">
                <a:srgbClr val="1F3864">
                  <a:alpha val="51764"/>
                </a:srgbClr>
              </a:gs>
            </a:gsLst>
            <a:lin ang="16799925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4"/>
          <p:cNvSpPr txBox="1"/>
          <p:nvPr>
            <p:ph type="title"/>
          </p:nvPr>
        </p:nvSpPr>
        <p:spPr>
          <a:xfrm>
            <a:off x="809537" y="278535"/>
            <a:ext cx="9896100" cy="103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n-US" sz="2400">
                <a:solidFill>
                  <a:schemeClr val="lt1"/>
                </a:solidFill>
              </a:rPr>
              <a:t>Hypertensive crisis</a:t>
            </a:r>
            <a:endParaRPr sz="4000">
              <a:solidFill>
                <a:schemeClr val="lt1"/>
              </a:solidFill>
            </a:endParaRPr>
          </a:p>
        </p:txBody>
      </p:sp>
      <p:sp>
        <p:nvSpPr>
          <p:cNvPr id="102" name="Google Shape;102;p14"/>
          <p:cNvSpPr txBox="1"/>
          <p:nvPr>
            <p:ph idx="1" type="body"/>
          </p:nvPr>
        </p:nvSpPr>
        <p:spPr>
          <a:xfrm>
            <a:off x="581192" y="2247246"/>
            <a:ext cx="11029500" cy="367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Severely elevated blood pressure</a:t>
            </a:r>
            <a:endParaRPr sz="2400"/>
          </a:p>
          <a:p>
            <a:pPr indent="-2667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Equal to or greater than a systolic 180 or diastolic 120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Two categorizations: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Hypertensive Urgency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No evidence of organ damage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Hypertensive Emergency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Direct damage to one or more organs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Most affected organs are brain, kidney, heart and lungs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SX: Confusion, </a:t>
            </a:r>
            <a:r>
              <a:rPr lang="en-US"/>
              <a:t>drowsiness</a:t>
            </a:r>
            <a:r>
              <a:rPr lang="en-US"/>
              <a:t>, chest pain and breathlessness</a:t>
            </a:r>
            <a:endParaRPr/>
          </a:p>
        </p:txBody>
      </p:sp>
      <p:pic>
        <p:nvPicPr>
          <p:cNvPr id="103" name="Google Shape;10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17350" y="3270225"/>
            <a:ext cx="3016201" cy="3016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5"/>
          <p:cNvSpPr/>
          <p:nvPr/>
        </p:nvSpPr>
        <p:spPr>
          <a:xfrm flipH="1">
            <a:off x="-3" y="-1"/>
            <a:ext cx="12192000" cy="15906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2F5496"/>
              </a:gs>
            </a:gsLst>
            <a:lin ang="840013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5"/>
          <p:cNvSpPr/>
          <p:nvPr/>
        </p:nvSpPr>
        <p:spPr>
          <a:xfrm flipH="1" rot="10800000">
            <a:off x="-3" y="142"/>
            <a:ext cx="8115300" cy="1590600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20000">
                <a:srgbClr val="4472C4">
                  <a:alpha val="0"/>
                </a:srgbClr>
              </a:gs>
              <a:gs pos="100000">
                <a:srgbClr val="1F3864">
                  <a:alpha val="54901"/>
                </a:srgbClr>
              </a:gs>
            </a:gsLst>
            <a:lin ang="13800146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5"/>
          <p:cNvSpPr/>
          <p:nvPr/>
        </p:nvSpPr>
        <p:spPr>
          <a:xfrm flipH="1">
            <a:off x="8115297" y="-1"/>
            <a:ext cx="4076700" cy="1590600"/>
          </a:xfrm>
          <a:prstGeom prst="rect">
            <a:avLst/>
          </a:prstGeom>
          <a:gradFill>
            <a:gsLst>
              <a:gs pos="0">
                <a:srgbClr val="4472C4">
                  <a:alpha val="65882"/>
                </a:srgbClr>
              </a:gs>
              <a:gs pos="100000">
                <a:srgbClr val="000000">
                  <a:alpha val="29803"/>
                </a:srgbClr>
              </a:gs>
            </a:gsLst>
            <a:lin ang="13199916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5"/>
          <p:cNvSpPr/>
          <p:nvPr/>
        </p:nvSpPr>
        <p:spPr>
          <a:xfrm>
            <a:off x="459350" y="-1"/>
            <a:ext cx="11732700" cy="1597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0000">
                <a:srgbClr val="000000">
                  <a:alpha val="0"/>
                </a:srgbClr>
              </a:gs>
              <a:gs pos="99000">
                <a:srgbClr val="1F3864">
                  <a:alpha val="51764"/>
                </a:srgbClr>
              </a:gs>
              <a:gs pos="100000">
                <a:srgbClr val="1F3864">
                  <a:alpha val="51764"/>
                </a:srgbClr>
              </a:gs>
            </a:gsLst>
            <a:lin ang="16799925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5"/>
          <p:cNvSpPr txBox="1"/>
          <p:nvPr>
            <p:ph type="title"/>
          </p:nvPr>
        </p:nvSpPr>
        <p:spPr>
          <a:xfrm>
            <a:off x="809537" y="278535"/>
            <a:ext cx="9896100" cy="103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n-US" sz="2400">
                <a:solidFill>
                  <a:schemeClr val="lt1"/>
                </a:solidFill>
              </a:rPr>
              <a:t>Hypertension in Kidney Disease</a:t>
            </a:r>
            <a:endParaRPr sz="4000">
              <a:solidFill>
                <a:schemeClr val="lt1"/>
              </a:solidFill>
            </a:endParaRPr>
          </a:p>
        </p:txBody>
      </p:sp>
      <p:sp>
        <p:nvSpPr>
          <p:cNvPr id="114" name="Google Shape;114;p15"/>
          <p:cNvSpPr txBox="1"/>
          <p:nvPr>
            <p:ph idx="1" type="body"/>
          </p:nvPr>
        </p:nvSpPr>
        <p:spPr>
          <a:xfrm>
            <a:off x="581192" y="2180496"/>
            <a:ext cx="11029500" cy="367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Hypertension is commonly found in both acute and chronic kidney disease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The pathogenesis of hypertension varies with the type of disease (eg, glomerular versus vascular) and with the duration of disease (acute versus chronic)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en-US" sz="2400"/>
              <a:t>Acute glomerular disease</a:t>
            </a:r>
            <a:r>
              <a:rPr lang="en-US" sz="2400"/>
              <a:t> — Patients with acute glomerular disease are typically volume expanded due to sodium retention.  As a result, the elevation in blood pressure in patients with acute glomerular disease is primarily due to fluid overload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Experimental studies suggest that sodium retention in kidney disease is due to increased reabsorption in the collecting tubules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